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5" r:id="rId4"/>
    <p:sldId id="277" r:id="rId5"/>
    <p:sldId id="276" r:id="rId6"/>
    <p:sldId id="287" r:id="rId7"/>
    <p:sldId id="290" r:id="rId8"/>
    <p:sldId id="291" r:id="rId9"/>
    <p:sldId id="292" r:id="rId10"/>
    <p:sldId id="293" r:id="rId11"/>
    <p:sldId id="289" r:id="rId12"/>
    <p:sldId id="288" r:id="rId13"/>
    <p:sldId id="294" r:id="rId14"/>
    <p:sldId id="296" r:id="rId15"/>
    <p:sldId id="295" r:id="rId16"/>
    <p:sldId id="297" r:id="rId17"/>
    <p:sldId id="286" r:id="rId18"/>
    <p:sldId id="285" r:id="rId19"/>
    <p:sldId id="281" r:id="rId20"/>
    <p:sldId id="298" r:id="rId21"/>
    <p:sldId id="284" r:id="rId22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39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39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19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65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02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7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0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6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24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66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11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E6E0-9EE4-4660-A293-9858B0B082EF}" type="datetimeFigureOut">
              <a:rPr kumimoji="1" lang="ja-JP" altLang="en-US" smtClean="0"/>
              <a:t>2015/2/1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3E80-DA78-4036-B9DA-2C619B87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0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62086" y="1861516"/>
            <a:ext cx="7831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solidFill>
                  <a:srgbClr val="FFFF00"/>
                </a:solidFill>
                <a:latin typeface="+mj-ea"/>
                <a:ea typeface="+mj-ea"/>
              </a:rPr>
              <a:t>県産木材を使った</a:t>
            </a:r>
            <a:endParaRPr kumimoji="1" lang="en-US" altLang="ja-JP" sz="48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r>
              <a:rPr lang="ja-JP" altLang="en-US" sz="4800" b="1" dirty="0">
                <a:solidFill>
                  <a:srgbClr val="FFFF00"/>
                </a:solidFill>
                <a:latin typeface="+mj-ea"/>
                <a:ea typeface="+mj-ea"/>
              </a:rPr>
              <a:t>　</a:t>
            </a:r>
            <a:r>
              <a:rPr lang="ja-JP" altLang="en-US" sz="4800" b="1" dirty="0" smtClean="0">
                <a:solidFill>
                  <a:srgbClr val="FFFF00"/>
                </a:solidFill>
                <a:latin typeface="+mj-ea"/>
                <a:ea typeface="+mj-ea"/>
              </a:rPr>
              <a:t>ディスプレイパネルの製作</a:t>
            </a:r>
            <a:endParaRPr kumimoji="1" lang="en-US" altLang="ja-JP" sz="4800" b="1" dirty="0" smtClean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066541" y="6164694"/>
            <a:ext cx="54223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ja-JP" dirty="0" smtClean="0">
                <a:solidFill>
                  <a:schemeClr val="bg1"/>
                </a:solidFill>
              </a:rPr>
              <a:t>平成</a:t>
            </a:r>
            <a:r>
              <a:rPr lang="en-US" altLang="ja-JP" dirty="0">
                <a:solidFill>
                  <a:schemeClr val="bg1"/>
                </a:solidFill>
              </a:rPr>
              <a:t>26</a:t>
            </a:r>
            <a:r>
              <a:rPr lang="ja-JP" altLang="ja-JP" dirty="0">
                <a:solidFill>
                  <a:schemeClr val="bg1"/>
                </a:solidFill>
              </a:rPr>
              <a:t>年</a:t>
            </a:r>
            <a:r>
              <a:rPr lang="en-US" altLang="ja-JP" dirty="0" smtClean="0">
                <a:solidFill>
                  <a:schemeClr val="bg1"/>
                </a:solidFill>
              </a:rPr>
              <a:t>12</a:t>
            </a:r>
            <a:r>
              <a:rPr lang="ja-JP" altLang="ja-JP" dirty="0" smtClean="0">
                <a:solidFill>
                  <a:schemeClr val="bg1"/>
                </a:solidFill>
              </a:rPr>
              <a:t>月</a:t>
            </a:r>
            <a:r>
              <a:rPr lang="en-US" altLang="ja-JP" dirty="0">
                <a:solidFill>
                  <a:schemeClr val="bg1"/>
                </a:solidFill>
              </a:rPr>
              <a:t>15</a:t>
            </a:r>
            <a:r>
              <a:rPr lang="ja-JP" altLang="ja-JP" dirty="0" smtClean="0">
                <a:solidFill>
                  <a:schemeClr val="bg1"/>
                </a:solidFill>
              </a:rPr>
              <a:t>日（</a:t>
            </a:r>
            <a:r>
              <a:rPr lang="ja-JP" altLang="en-US" dirty="0" smtClean="0">
                <a:solidFill>
                  <a:schemeClr val="bg1"/>
                </a:solidFill>
              </a:rPr>
              <a:t>月</a:t>
            </a:r>
            <a:r>
              <a:rPr lang="ja-JP" altLang="ja-JP" dirty="0" smtClean="0">
                <a:solidFill>
                  <a:schemeClr val="bg1"/>
                </a:solidFill>
              </a:rPr>
              <a:t>）</a:t>
            </a:r>
            <a:r>
              <a:rPr lang="ja-JP" altLang="en-US" dirty="0" smtClean="0">
                <a:solidFill>
                  <a:schemeClr val="bg1"/>
                </a:solidFill>
              </a:rPr>
              <a:t>　教科教育部 年末研修会</a:t>
            </a:r>
            <a:endParaRPr lang="ja-JP" altLang="ja-JP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46417" y="4744627"/>
            <a:ext cx="255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dirty="0" smtClean="0">
                <a:solidFill>
                  <a:schemeClr val="bg1"/>
                </a:solidFill>
              </a:rPr>
              <a:t>１３：００～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r"/>
            <a:r>
              <a:rPr lang="ja-JP" altLang="en-US" sz="2400" dirty="0" smtClean="0">
                <a:solidFill>
                  <a:schemeClr val="bg1"/>
                </a:solidFill>
              </a:rPr>
              <a:t>木材加工実習室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48281" y="65903"/>
            <a:ext cx="4300151" cy="247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表示内容のアイディア検討マインドマップ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929448" y="3138617"/>
            <a:ext cx="1037968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</a:rPr>
              <a:t>表示する</a:t>
            </a:r>
            <a:endParaRPr kumimoji="1" lang="en-US" altLang="ja-JP" sz="105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900" dirty="0" smtClean="0">
                <a:solidFill>
                  <a:schemeClr val="bg1">
                    <a:lumMod val="65000"/>
                  </a:schemeClr>
                </a:solidFill>
              </a:rPr>
              <a:t>（拡大して</a:t>
            </a:r>
            <a:endParaRPr lang="en-US" altLang="ja-JP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ja-JP" altLang="en-US" sz="900" dirty="0" smtClean="0">
                <a:solidFill>
                  <a:schemeClr val="bg1">
                    <a:lumMod val="65000"/>
                  </a:schemeClr>
                </a:solidFill>
              </a:rPr>
              <a:t>見せる）</a:t>
            </a:r>
            <a:endParaRPr kumimoji="1" lang="ja-JP" alt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92563" y="6867"/>
            <a:ext cx="262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お名前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6392563" y="313038"/>
            <a:ext cx="2553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3089189" y="2858530"/>
            <a:ext cx="873211" cy="428367"/>
          </a:xfrm>
          <a:custGeom>
            <a:avLst/>
            <a:gdLst>
              <a:gd name="connsiteX0" fmla="*/ 403654 w 403654"/>
              <a:gd name="connsiteY0" fmla="*/ 273648 h 273648"/>
              <a:gd name="connsiteX1" fmla="*/ 387178 w 403654"/>
              <a:gd name="connsiteY1" fmla="*/ 224221 h 273648"/>
              <a:gd name="connsiteX2" fmla="*/ 354227 w 403654"/>
              <a:gd name="connsiteY2" fmla="*/ 166556 h 273648"/>
              <a:gd name="connsiteX3" fmla="*/ 337751 w 403654"/>
              <a:gd name="connsiteY3" fmla="*/ 133605 h 273648"/>
              <a:gd name="connsiteX4" fmla="*/ 288324 w 403654"/>
              <a:gd name="connsiteY4" fmla="*/ 92416 h 273648"/>
              <a:gd name="connsiteX5" fmla="*/ 230659 w 403654"/>
              <a:gd name="connsiteY5" fmla="*/ 34751 h 273648"/>
              <a:gd name="connsiteX6" fmla="*/ 156519 w 403654"/>
              <a:gd name="connsiteY6" fmla="*/ 10037 h 273648"/>
              <a:gd name="connsiteX7" fmla="*/ 0 w 403654"/>
              <a:gd name="connsiteY7" fmla="*/ 1800 h 2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654" h="273648">
                <a:moveTo>
                  <a:pt x="403654" y="273648"/>
                </a:moveTo>
                <a:cubicBezTo>
                  <a:pt x="398162" y="257172"/>
                  <a:pt x="393628" y="240346"/>
                  <a:pt x="387178" y="224221"/>
                </a:cubicBezTo>
                <a:cubicBezTo>
                  <a:pt x="370582" y="182731"/>
                  <a:pt x="374042" y="201232"/>
                  <a:pt x="354227" y="166556"/>
                </a:cubicBezTo>
                <a:cubicBezTo>
                  <a:pt x="348134" y="155894"/>
                  <a:pt x="344889" y="143598"/>
                  <a:pt x="337751" y="133605"/>
                </a:cubicBezTo>
                <a:cubicBezTo>
                  <a:pt x="323335" y="113423"/>
                  <a:pt x="308030" y="105553"/>
                  <a:pt x="288324" y="92416"/>
                </a:cubicBezTo>
                <a:cubicBezTo>
                  <a:pt x="273824" y="48917"/>
                  <a:pt x="287311" y="72520"/>
                  <a:pt x="230659" y="34751"/>
                </a:cubicBezTo>
                <a:cubicBezTo>
                  <a:pt x="190951" y="8279"/>
                  <a:pt x="217563" y="21136"/>
                  <a:pt x="156519" y="10037"/>
                </a:cubicBezTo>
                <a:cubicBezTo>
                  <a:pt x="69750" y="-5739"/>
                  <a:pt x="150977" y="1800"/>
                  <a:pt x="0" y="1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4802659" y="3583459"/>
            <a:ext cx="741406" cy="280087"/>
          </a:xfrm>
          <a:custGeom>
            <a:avLst/>
            <a:gdLst>
              <a:gd name="connsiteX0" fmla="*/ 0 w 741406"/>
              <a:gd name="connsiteY0" fmla="*/ 0 h 280087"/>
              <a:gd name="connsiteX1" fmla="*/ 32952 w 741406"/>
              <a:gd name="connsiteY1" fmla="*/ 41190 h 280087"/>
              <a:gd name="connsiteX2" fmla="*/ 57665 w 741406"/>
              <a:gd name="connsiteY2" fmla="*/ 57665 h 280087"/>
              <a:gd name="connsiteX3" fmla="*/ 65903 w 741406"/>
              <a:gd name="connsiteY3" fmla="*/ 82379 h 280087"/>
              <a:gd name="connsiteX4" fmla="*/ 107092 w 741406"/>
              <a:gd name="connsiteY4" fmla="*/ 131806 h 280087"/>
              <a:gd name="connsiteX5" fmla="*/ 164757 w 741406"/>
              <a:gd name="connsiteY5" fmla="*/ 164757 h 280087"/>
              <a:gd name="connsiteX6" fmla="*/ 214184 w 741406"/>
              <a:gd name="connsiteY6" fmla="*/ 197709 h 280087"/>
              <a:gd name="connsiteX7" fmla="*/ 288325 w 741406"/>
              <a:gd name="connsiteY7" fmla="*/ 222422 h 280087"/>
              <a:gd name="connsiteX8" fmla="*/ 313038 w 741406"/>
              <a:gd name="connsiteY8" fmla="*/ 230660 h 280087"/>
              <a:gd name="connsiteX9" fmla="*/ 428368 w 741406"/>
              <a:gd name="connsiteY9" fmla="*/ 247136 h 280087"/>
              <a:gd name="connsiteX10" fmla="*/ 477795 w 741406"/>
              <a:gd name="connsiteY10" fmla="*/ 263611 h 280087"/>
              <a:gd name="connsiteX11" fmla="*/ 568411 w 741406"/>
              <a:gd name="connsiteY11" fmla="*/ 271849 h 280087"/>
              <a:gd name="connsiteX12" fmla="*/ 601363 w 741406"/>
              <a:gd name="connsiteY12" fmla="*/ 280087 h 280087"/>
              <a:gd name="connsiteX13" fmla="*/ 724930 w 741406"/>
              <a:gd name="connsiteY13" fmla="*/ 255373 h 280087"/>
              <a:gd name="connsiteX14" fmla="*/ 741406 w 741406"/>
              <a:gd name="connsiteY14" fmla="*/ 238898 h 28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1406" h="280087">
                <a:moveTo>
                  <a:pt x="0" y="0"/>
                </a:moveTo>
                <a:cubicBezTo>
                  <a:pt x="10984" y="13730"/>
                  <a:pt x="20519" y="28757"/>
                  <a:pt x="32952" y="41190"/>
                </a:cubicBezTo>
                <a:cubicBezTo>
                  <a:pt x="39953" y="48191"/>
                  <a:pt x="51480" y="49934"/>
                  <a:pt x="57665" y="57665"/>
                </a:cubicBezTo>
                <a:cubicBezTo>
                  <a:pt x="63090" y="64446"/>
                  <a:pt x="62020" y="74612"/>
                  <a:pt x="65903" y="82379"/>
                </a:cubicBezTo>
                <a:cubicBezTo>
                  <a:pt x="75159" y="100890"/>
                  <a:pt x="91479" y="118795"/>
                  <a:pt x="107092" y="131806"/>
                </a:cubicBezTo>
                <a:cubicBezTo>
                  <a:pt x="131519" y="152162"/>
                  <a:pt x="135979" y="147490"/>
                  <a:pt x="164757" y="164757"/>
                </a:cubicBezTo>
                <a:cubicBezTo>
                  <a:pt x="181737" y="174945"/>
                  <a:pt x="195399" y="191447"/>
                  <a:pt x="214184" y="197709"/>
                </a:cubicBezTo>
                <a:lnTo>
                  <a:pt x="288325" y="222422"/>
                </a:lnTo>
                <a:cubicBezTo>
                  <a:pt x="296563" y="225168"/>
                  <a:pt x="304473" y="229232"/>
                  <a:pt x="313038" y="230660"/>
                </a:cubicBezTo>
                <a:cubicBezTo>
                  <a:pt x="384302" y="242538"/>
                  <a:pt x="345891" y="236826"/>
                  <a:pt x="428368" y="247136"/>
                </a:cubicBezTo>
                <a:cubicBezTo>
                  <a:pt x="444844" y="252628"/>
                  <a:pt x="460692" y="260593"/>
                  <a:pt x="477795" y="263611"/>
                </a:cubicBezTo>
                <a:cubicBezTo>
                  <a:pt x="507663" y="268882"/>
                  <a:pt x="538347" y="267840"/>
                  <a:pt x="568411" y="271849"/>
                </a:cubicBezTo>
                <a:cubicBezTo>
                  <a:pt x="579634" y="273345"/>
                  <a:pt x="590379" y="277341"/>
                  <a:pt x="601363" y="280087"/>
                </a:cubicBezTo>
                <a:cubicBezTo>
                  <a:pt x="677641" y="273730"/>
                  <a:pt x="682419" y="289381"/>
                  <a:pt x="724930" y="255373"/>
                </a:cubicBezTo>
                <a:cubicBezTo>
                  <a:pt x="730995" y="250521"/>
                  <a:pt x="735914" y="244390"/>
                  <a:pt x="741406" y="238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89189" y="2546863"/>
            <a:ext cx="98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写真で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67416" y="3494214"/>
            <a:ext cx="98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文字</a:t>
            </a:r>
            <a:r>
              <a:rPr kumimoji="1" lang="ja-JP" altLang="en-US" dirty="0" smtClean="0"/>
              <a:t>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8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48281" y="65903"/>
            <a:ext cx="4300151" cy="247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表示内容のアイディア検討マインドマップ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929448" y="3138617"/>
            <a:ext cx="1037968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</a:rPr>
              <a:t>表示する</a:t>
            </a:r>
            <a:endParaRPr kumimoji="1" lang="en-US" altLang="ja-JP" sz="105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900" dirty="0" smtClean="0">
                <a:solidFill>
                  <a:schemeClr val="bg1">
                    <a:lumMod val="65000"/>
                  </a:schemeClr>
                </a:solidFill>
              </a:rPr>
              <a:t>（拡大して</a:t>
            </a:r>
            <a:endParaRPr lang="en-US" altLang="ja-JP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ja-JP" altLang="en-US" sz="900" dirty="0" smtClean="0">
                <a:solidFill>
                  <a:schemeClr val="bg1">
                    <a:lumMod val="65000"/>
                  </a:schemeClr>
                </a:solidFill>
              </a:rPr>
              <a:t>見せる）</a:t>
            </a:r>
            <a:endParaRPr kumimoji="1" lang="ja-JP" alt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92563" y="6867"/>
            <a:ext cx="262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お名前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6392563" y="313038"/>
            <a:ext cx="2553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3089189" y="2792624"/>
            <a:ext cx="963827" cy="428371"/>
          </a:xfrm>
          <a:custGeom>
            <a:avLst/>
            <a:gdLst>
              <a:gd name="connsiteX0" fmla="*/ 963827 w 963827"/>
              <a:gd name="connsiteY0" fmla="*/ 428371 h 428371"/>
              <a:gd name="connsiteX1" fmla="*/ 930876 w 963827"/>
              <a:gd name="connsiteY1" fmla="*/ 378944 h 428371"/>
              <a:gd name="connsiteX2" fmla="*/ 897925 w 963827"/>
              <a:gd name="connsiteY2" fmla="*/ 321279 h 428371"/>
              <a:gd name="connsiteX3" fmla="*/ 864973 w 963827"/>
              <a:gd name="connsiteY3" fmla="*/ 288327 h 428371"/>
              <a:gd name="connsiteX4" fmla="*/ 832022 w 963827"/>
              <a:gd name="connsiteY4" fmla="*/ 247138 h 428371"/>
              <a:gd name="connsiteX5" fmla="*/ 815546 w 963827"/>
              <a:gd name="connsiteY5" fmla="*/ 222425 h 428371"/>
              <a:gd name="connsiteX6" fmla="*/ 790833 w 963827"/>
              <a:gd name="connsiteY6" fmla="*/ 205949 h 428371"/>
              <a:gd name="connsiteX7" fmla="*/ 766119 w 963827"/>
              <a:gd name="connsiteY7" fmla="*/ 172998 h 428371"/>
              <a:gd name="connsiteX8" fmla="*/ 741406 w 963827"/>
              <a:gd name="connsiteY8" fmla="*/ 156522 h 428371"/>
              <a:gd name="connsiteX9" fmla="*/ 708454 w 963827"/>
              <a:gd name="connsiteY9" fmla="*/ 131808 h 428371"/>
              <a:gd name="connsiteX10" fmla="*/ 675503 w 963827"/>
              <a:gd name="connsiteY10" fmla="*/ 90619 h 428371"/>
              <a:gd name="connsiteX11" fmla="*/ 650789 w 963827"/>
              <a:gd name="connsiteY11" fmla="*/ 65906 h 428371"/>
              <a:gd name="connsiteX12" fmla="*/ 626076 w 963827"/>
              <a:gd name="connsiteY12" fmla="*/ 57668 h 428371"/>
              <a:gd name="connsiteX13" fmla="*/ 527222 w 963827"/>
              <a:gd name="connsiteY13" fmla="*/ 49430 h 428371"/>
              <a:gd name="connsiteX14" fmla="*/ 461319 w 963827"/>
              <a:gd name="connsiteY14" fmla="*/ 41192 h 428371"/>
              <a:gd name="connsiteX15" fmla="*/ 395416 w 963827"/>
              <a:gd name="connsiteY15" fmla="*/ 24717 h 428371"/>
              <a:gd name="connsiteX16" fmla="*/ 362465 w 963827"/>
              <a:gd name="connsiteY16" fmla="*/ 16479 h 428371"/>
              <a:gd name="connsiteX17" fmla="*/ 247135 w 963827"/>
              <a:gd name="connsiteY17" fmla="*/ 8241 h 428371"/>
              <a:gd name="connsiteX18" fmla="*/ 0 w 963827"/>
              <a:gd name="connsiteY18" fmla="*/ 3 h 42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3827" h="428371">
                <a:moveTo>
                  <a:pt x="963827" y="428371"/>
                </a:moveTo>
                <a:cubicBezTo>
                  <a:pt x="952843" y="411895"/>
                  <a:pt x="941064" y="395923"/>
                  <a:pt x="930876" y="378944"/>
                </a:cubicBezTo>
                <a:cubicBezTo>
                  <a:pt x="915295" y="352976"/>
                  <a:pt x="916920" y="343440"/>
                  <a:pt x="897925" y="321279"/>
                </a:cubicBezTo>
                <a:cubicBezTo>
                  <a:pt x="887816" y="309485"/>
                  <a:pt x="875957" y="299311"/>
                  <a:pt x="864973" y="288327"/>
                </a:cubicBezTo>
                <a:cubicBezTo>
                  <a:pt x="848936" y="240217"/>
                  <a:pt x="869283" y="284399"/>
                  <a:pt x="832022" y="247138"/>
                </a:cubicBezTo>
                <a:cubicBezTo>
                  <a:pt x="825021" y="240137"/>
                  <a:pt x="822547" y="229426"/>
                  <a:pt x="815546" y="222425"/>
                </a:cubicBezTo>
                <a:cubicBezTo>
                  <a:pt x="808545" y="215424"/>
                  <a:pt x="797834" y="212950"/>
                  <a:pt x="790833" y="205949"/>
                </a:cubicBezTo>
                <a:cubicBezTo>
                  <a:pt x="781125" y="196241"/>
                  <a:pt x="775827" y="182706"/>
                  <a:pt x="766119" y="172998"/>
                </a:cubicBezTo>
                <a:cubicBezTo>
                  <a:pt x="759118" y="165997"/>
                  <a:pt x="749462" y="162277"/>
                  <a:pt x="741406" y="156522"/>
                </a:cubicBezTo>
                <a:cubicBezTo>
                  <a:pt x="730234" y="148542"/>
                  <a:pt x="719438" y="140046"/>
                  <a:pt x="708454" y="131808"/>
                </a:cubicBezTo>
                <a:cubicBezTo>
                  <a:pt x="694931" y="91240"/>
                  <a:pt x="709897" y="119281"/>
                  <a:pt x="675503" y="90619"/>
                </a:cubicBezTo>
                <a:cubicBezTo>
                  <a:pt x="666553" y="83161"/>
                  <a:pt x="660482" y="72368"/>
                  <a:pt x="650789" y="65906"/>
                </a:cubicBezTo>
                <a:cubicBezTo>
                  <a:pt x="643564" y="61089"/>
                  <a:pt x="634683" y="58816"/>
                  <a:pt x="626076" y="57668"/>
                </a:cubicBezTo>
                <a:cubicBezTo>
                  <a:pt x="593301" y="53298"/>
                  <a:pt x="560123" y="52720"/>
                  <a:pt x="527222" y="49430"/>
                </a:cubicBezTo>
                <a:cubicBezTo>
                  <a:pt x="505193" y="47227"/>
                  <a:pt x="483287" y="43938"/>
                  <a:pt x="461319" y="41192"/>
                </a:cubicBezTo>
                <a:lnTo>
                  <a:pt x="395416" y="24717"/>
                </a:lnTo>
                <a:cubicBezTo>
                  <a:pt x="384432" y="21971"/>
                  <a:pt x="373758" y="17286"/>
                  <a:pt x="362465" y="16479"/>
                </a:cubicBezTo>
                <a:cubicBezTo>
                  <a:pt x="324022" y="13733"/>
                  <a:pt x="285628" y="10166"/>
                  <a:pt x="247135" y="8241"/>
                </a:cubicBezTo>
                <a:cubicBezTo>
                  <a:pt x="73935" y="-419"/>
                  <a:pt x="96411" y="3"/>
                  <a:pt x="0" y="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4810897" y="3575222"/>
            <a:ext cx="1449860" cy="314071"/>
          </a:xfrm>
          <a:custGeom>
            <a:avLst/>
            <a:gdLst>
              <a:gd name="connsiteX0" fmla="*/ 0 w 1449860"/>
              <a:gd name="connsiteY0" fmla="*/ 0 h 314071"/>
              <a:gd name="connsiteX1" fmla="*/ 16476 w 1449860"/>
              <a:gd name="connsiteY1" fmla="*/ 65902 h 314071"/>
              <a:gd name="connsiteX2" fmla="*/ 32952 w 1449860"/>
              <a:gd name="connsiteY2" fmla="*/ 90616 h 314071"/>
              <a:gd name="connsiteX3" fmla="*/ 41189 w 1449860"/>
              <a:gd name="connsiteY3" fmla="*/ 115329 h 314071"/>
              <a:gd name="connsiteX4" fmla="*/ 82379 w 1449860"/>
              <a:gd name="connsiteY4" fmla="*/ 164756 h 314071"/>
              <a:gd name="connsiteX5" fmla="*/ 123568 w 1449860"/>
              <a:gd name="connsiteY5" fmla="*/ 205946 h 314071"/>
              <a:gd name="connsiteX6" fmla="*/ 156519 w 1449860"/>
              <a:gd name="connsiteY6" fmla="*/ 230659 h 314071"/>
              <a:gd name="connsiteX7" fmla="*/ 420130 w 1449860"/>
              <a:gd name="connsiteY7" fmla="*/ 255373 h 314071"/>
              <a:gd name="connsiteX8" fmla="*/ 560173 w 1449860"/>
              <a:gd name="connsiteY8" fmla="*/ 280086 h 314071"/>
              <a:gd name="connsiteX9" fmla="*/ 659027 w 1449860"/>
              <a:gd name="connsiteY9" fmla="*/ 296562 h 314071"/>
              <a:gd name="connsiteX10" fmla="*/ 988541 w 1449860"/>
              <a:gd name="connsiteY10" fmla="*/ 304800 h 314071"/>
              <a:gd name="connsiteX11" fmla="*/ 1449860 w 1449860"/>
              <a:gd name="connsiteY11" fmla="*/ 313037 h 31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9860" h="314071">
                <a:moveTo>
                  <a:pt x="0" y="0"/>
                </a:moveTo>
                <a:cubicBezTo>
                  <a:pt x="3134" y="15667"/>
                  <a:pt x="8032" y="49014"/>
                  <a:pt x="16476" y="65902"/>
                </a:cubicBezTo>
                <a:cubicBezTo>
                  <a:pt x="20904" y="74758"/>
                  <a:pt x="27460" y="82378"/>
                  <a:pt x="32952" y="90616"/>
                </a:cubicBezTo>
                <a:cubicBezTo>
                  <a:pt x="35698" y="98854"/>
                  <a:pt x="37306" y="107562"/>
                  <a:pt x="41189" y="115329"/>
                </a:cubicBezTo>
                <a:cubicBezTo>
                  <a:pt x="52658" y="138268"/>
                  <a:pt x="64159" y="146537"/>
                  <a:pt x="82379" y="164756"/>
                </a:cubicBezTo>
                <a:cubicBezTo>
                  <a:pt x="96016" y="205666"/>
                  <a:pt x="80707" y="179158"/>
                  <a:pt x="123568" y="205946"/>
                </a:cubicBezTo>
                <a:cubicBezTo>
                  <a:pt x="135211" y="213223"/>
                  <a:pt x="143290" y="226984"/>
                  <a:pt x="156519" y="230659"/>
                </a:cubicBezTo>
                <a:cubicBezTo>
                  <a:pt x="221081" y="248593"/>
                  <a:pt x="360262" y="252047"/>
                  <a:pt x="420130" y="255373"/>
                </a:cubicBezTo>
                <a:cubicBezTo>
                  <a:pt x="538319" y="272255"/>
                  <a:pt x="411448" y="253044"/>
                  <a:pt x="560173" y="280086"/>
                </a:cubicBezTo>
                <a:cubicBezTo>
                  <a:pt x="593040" y="286062"/>
                  <a:pt x="625677" y="294638"/>
                  <a:pt x="659027" y="296562"/>
                </a:cubicBezTo>
                <a:cubicBezTo>
                  <a:pt x="768717" y="302890"/>
                  <a:pt x="878703" y="302054"/>
                  <a:pt x="988541" y="304800"/>
                </a:cubicBezTo>
                <a:cubicBezTo>
                  <a:pt x="1246520" y="318376"/>
                  <a:pt x="1092815" y="313037"/>
                  <a:pt x="1449860" y="3130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122141" y="3641124"/>
            <a:ext cx="1136821" cy="659027"/>
          </a:xfrm>
          <a:custGeom>
            <a:avLst/>
            <a:gdLst>
              <a:gd name="connsiteX0" fmla="*/ 1136821 w 1136821"/>
              <a:gd name="connsiteY0" fmla="*/ 0 h 659027"/>
              <a:gd name="connsiteX1" fmla="*/ 1128583 w 1136821"/>
              <a:gd name="connsiteY1" fmla="*/ 74141 h 659027"/>
              <a:gd name="connsiteX2" fmla="*/ 1120345 w 1136821"/>
              <a:gd name="connsiteY2" fmla="*/ 164757 h 659027"/>
              <a:gd name="connsiteX3" fmla="*/ 1112108 w 1136821"/>
              <a:gd name="connsiteY3" fmla="*/ 205946 h 659027"/>
              <a:gd name="connsiteX4" fmla="*/ 1103870 w 1136821"/>
              <a:gd name="connsiteY4" fmla="*/ 296562 h 659027"/>
              <a:gd name="connsiteX5" fmla="*/ 1087394 w 1136821"/>
              <a:gd name="connsiteY5" fmla="*/ 345990 h 659027"/>
              <a:gd name="connsiteX6" fmla="*/ 1070918 w 1136821"/>
              <a:gd name="connsiteY6" fmla="*/ 403654 h 659027"/>
              <a:gd name="connsiteX7" fmla="*/ 1062681 w 1136821"/>
              <a:gd name="connsiteY7" fmla="*/ 428368 h 659027"/>
              <a:gd name="connsiteX8" fmla="*/ 1029729 w 1136821"/>
              <a:gd name="connsiteY8" fmla="*/ 518984 h 659027"/>
              <a:gd name="connsiteX9" fmla="*/ 1021491 w 1136821"/>
              <a:gd name="connsiteY9" fmla="*/ 543698 h 659027"/>
              <a:gd name="connsiteX10" fmla="*/ 939113 w 1136821"/>
              <a:gd name="connsiteY10" fmla="*/ 626076 h 659027"/>
              <a:gd name="connsiteX11" fmla="*/ 864973 w 1136821"/>
              <a:gd name="connsiteY11" fmla="*/ 659027 h 659027"/>
              <a:gd name="connsiteX12" fmla="*/ 0 w 1136821"/>
              <a:gd name="connsiteY12" fmla="*/ 659027 h 65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6821" h="659027">
                <a:moveTo>
                  <a:pt x="1136821" y="0"/>
                </a:moveTo>
                <a:cubicBezTo>
                  <a:pt x="1134075" y="24714"/>
                  <a:pt x="1131057" y="49399"/>
                  <a:pt x="1128583" y="74141"/>
                </a:cubicBezTo>
                <a:cubicBezTo>
                  <a:pt x="1125565" y="104320"/>
                  <a:pt x="1124107" y="134661"/>
                  <a:pt x="1120345" y="164757"/>
                </a:cubicBezTo>
                <a:cubicBezTo>
                  <a:pt x="1118608" y="178650"/>
                  <a:pt x="1114854" y="192216"/>
                  <a:pt x="1112108" y="205946"/>
                </a:cubicBezTo>
                <a:cubicBezTo>
                  <a:pt x="1109362" y="236151"/>
                  <a:pt x="1109141" y="266694"/>
                  <a:pt x="1103870" y="296562"/>
                </a:cubicBezTo>
                <a:cubicBezTo>
                  <a:pt x="1100852" y="313665"/>
                  <a:pt x="1092165" y="329291"/>
                  <a:pt x="1087394" y="345990"/>
                </a:cubicBezTo>
                <a:cubicBezTo>
                  <a:pt x="1081902" y="365211"/>
                  <a:pt x="1076662" y="384507"/>
                  <a:pt x="1070918" y="403654"/>
                </a:cubicBezTo>
                <a:cubicBezTo>
                  <a:pt x="1068423" y="411971"/>
                  <a:pt x="1064966" y="419990"/>
                  <a:pt x="1062681" y="428368"/>
                </a:cubicBezTo>
                <a:cubicBezTo>
                  <a:pt x="1040901" y="508230"/>
                  <a:pt x="1060035" y="473527"/>
                  <a:pt x="1029729" y="518984"/>
                </a:cubicBezTo>
                <a:cubicBezTo>
                  <a:pt x="1026983" y="527222"/>
                  <a:pt x="1025708" y="536107"/>
                  <a:pt x="1021491" y="543698"/>
                </a:cubicBezTo>
                <a:cubicBezTo>
                  <a:pt x="989185" y="601849"/>
                  <a:pt x="993387" y="589893"/>
                  <a:pt x="939113" y="626076"/>
                </a:cubicBezTo>
                <a:cubicBezTo>
                  <a:pt x="916714" y="641009"/>
                  <a:pt x="894386" y="659027"/>
                  <a:pt x="864973" y="659027"/>
                </a:cubicBezTo>
                <a:lnTo>
                  <a:pt x="0" y="6590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2053" y="2438397"/>
            <a:ext cx="145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大きな文字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82745" y="3456458"/>
            <a:ext cx="145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細かな情報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04303" y="3930819"/>
            <a:ext cx="145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書くため</a:t>
            </a:r>
            <a:r>
              <a:rPr lang="ja-JP" altLang="en-US" dirty="0" smtClean="0"/>
              <a:t>の枠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65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" y="0"/>
            <a:ext cx="9140894" cy="68580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502508" y="584887"/>
            <a:ext cx="3855308" cy="107091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作り方の説明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4728519" y="4695568"/>
            <a:ext cx="4201298" cy="1771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マインドマップは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/>
              <a:t>作業の待ち時間</a:t>
            </a:r>
            <a:r>
              <a:rPr lang="ja-JP" altLang="en-US" sz="2800" dirty="0" smtClean="0"/>
              <a:t>に進めて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１４：００に提出</a:t>
            </a:r>
            <a:r>
              <a:rPr lang="ja-JP" altLang="en-US" sz="2800" dirty="0"/>
              <a:t>して</a:t>
            </a:r>
            <a:r>
              <a:rPr lang="ja-JP" altLang="en-US" sz="2800" dirty="0" smtClean="0"/>
              <a:t>下さい。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80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36582" y="181232"/>
            <a:ext cx="3932497" cy="4497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部品加工</a:t>
            </a:r>
            <a:endParaRPr kumimoji="1" lang="ja-JP" altLang="en-US" sz="3200" dirty="0"/>
          </a:p>
        </p:txBody>
      </p:sp>
      <p:sp>
        <p:nvSpPr>
          <p:cNvPr id="4" name="角丸四角形 3"/>
          <p:cNvSpPr/>
          <p:nvPr/>
        </p:nvSpPr>
        <p:spPr>
          <a:xfrm>
            <a:off x="4754880" y="181232"/>
            <a:ext cx="4100796" cy="4497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締め付けバンド準備</a:t>
            </a:r>
            <a:endParaRPr kumimoji="1" lang="ja-JP" altLang="en-US" sz="3200" dirty="0"/>
          </a:p>
        </p:txBody>
      </p:sp>
      <p:pic>
        <p:nvPicPr>
          <p:cNvPr id="1026" name="Picture 2" descr="C:\Users\dai\Desktop\作成写真素材\141214_1618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38" y="758983"/>
            <a:ext cx="2324091" cy="26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i\Desktop\作成写真素材\141214_1619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276" y="2788920"/>
            <a:ext cx="314044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>
            <a:off x="1963933" y="3081528"/>
            <a:ext cx="1380744" cy="12984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2962657" y="1947672"/>
            <a:ext cx="1453896" cy="11704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細い方の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切れ込みでストップ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dai\Desktop\作成写真素材\141214_162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0" y="5275269"/>
            <a:ext cx="4157979" cy="13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i\Desktop\作成写真素材\141214_1623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12" y="818064"/>
            <a:ext cx="3205089" cy="26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矢印コネクタ 12"/>
          <p:cNvCxnSpPr>
            <a:stCxn id="12" idx="1"/>
          </p:cNvCxnSpPr>
          <p:nvPr/>
        </p:nvCxnSpPr>
        <p:spPr>
          <a:xfrm flipH="1" flipV="1">
            <a:off x="6174342" y="2971801"/>
            <a:ext cx="571809" cy="10332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dai\Desktop\作成写真素材\141214_1637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553" y="4379976"/>
            <a:ext cx="2745613" cy="21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6958583" y="5655445"/>
            <a:ext cx="2185417" cy="11704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ベニヤは溝側の入り口（白い方）をやすりで角をおとす。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6279256" y="5099222"/>
            <a:ext cx="679328" cy="13859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6746151" y="3419856"/>
            <a:ext cx="2185417" cy="11704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４つつなげてから，最後は針金で留めて輪にする。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907024" y="45720"/>
            <a:ext cx="2185417" cy="11704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仮組みのとき，裏側に線を引いておくとボンドを塗る目安に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36582" y="181232"/>
            <a:ext cx="3932497" cy="4497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接着</a:t>
            </a:r>
            <a:endParaRPr kumimoji="1" lang="ja-JP" altLang="en-US" sz="3200" dirty="0"/>
          </a:p>
        </p:txBody>
      </p:sp>
      <p:pic>
        <p:nvPicPr>
          <p:cNvPr id="3074" name="Picture 2" descr="C:\Users\dai\Desktop\作成写真素材\141214_1625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696" y="818070"/>
            <a:ext cx="3517177" cy="27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i\Desktop\作成写真素材\141214_1627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058" y="3193096"/>
            <a:ext cx="477043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i\Desktop\作成写真素材\141214_1628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9079" y="2774886"/>
            <a:ext cx="4953000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H="1">
            <a:off x="3813048" y="1051561"/>
            <a:ext cx="2093976" cy="112226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07625" y="3392424"/>
            <a:ext cx="2185417" cy="11704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裏側と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縁</a:t>
            </a:r>
            <a:r>
              <a:rPr lang="ja-JP" altLang="en-US" dirty="0" smtClean="0">
                <a:solidFill>
                  <a:schemeClr val="tx1"/>
                </a:solidFill>
              </a:rPr>
              <a:t>に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ボンド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を塗る。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389888" y="4562856"/>
            <a:ext cx="712942" cy="67844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\Desktop\作成写真素材\141214_162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640" y="245474"/>
            <a:ext cx="4731493" cy="35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i\Desktop\作成写真素材\141214_1623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94" y="2921425"/>
            <a:ext cx="4940786" cy="35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i\Desktop\作成写真素材\141214_1624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608" y="2460824"/>
            <a:ext cx="5312664" cy="395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136582" y="181232"/>
            <a:ext cx="3932497" cy="4497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仮組み</a:t>
            </a:r>
            <a:endParaRPr kumimoji="1"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6153912" y="1875608"/>
            <a:ext cx="2185417" cy="11704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奥の溝まで入れる。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907134" y="3046040"/>
            <a:ext cx="168527" cy="19008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937760" y="181232"/>
            <a:ext cx="2185417" cy="11704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ゴムを分けて両縁に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溝の部分に</a:t>
            </a:r>
            <a:r>
              <a:rPr lang="ja-JP" altLang="en-US" dirty="0" smtClean="0">
                <a:solidFill>
                  <a:schemeClr val="tx1"/>
                </a:solidFill>
              </a:rPr>
              <a:t>はくさびを入れて，面（つら）を合わせましょう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36582" y="181232"/>
            <a:ext cx="3932497" cy="4497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接着　その２</a:t>
            </a:r>
            <a:endParaRPr kumimoji="1" lang="ja-JP" altLang="en-US" sz="3200" dirty="0"/>
          </a:p>
        </p:txBody>
      </p:sp>
      <p:pic>
        <p:nvPicPr>
          <p:cNvPr id="4098" name="Picture 2" descr="C:\Users\dai\Desktop\作成写真素材\141214_163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12" y="1051561"/>
            <a:ext cx="3706367" cy="27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H="1">
            <a:off x="2843784" y="950977"/>
            <a:ext cx="2093976" cy="112226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dai\Desktop\作成写真素材\141214_1637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35" y="3317790"/>
            <a:ext cx="4299216" cy="32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i\Desktop\作成写真素材\141214_1637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6079" y="3121870"/>
            <a:ext cx="4560443" cy="34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288964" y="6049325"/>
            <a:ext cx="5881673" cy="4928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直角をスコヤで確認し，ベニヤは下に押さえつけます。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676656" y="384048"/>
            <a:ext cx="7278624" cy="1463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FF00"/>
                </a:solidFill>
              </a:rPr>
              <a:t>それでは，マインドマップ作成と</a:t>
            </a:r>
            <a:endParaRPr kumimoji="1" lang="en-US" altLang="ja-JP" sz="3600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rgbClr val="FFFF00"/>
                </a:solidFill>
              </a:rPr>
              <a:t>ディスプレイパネルの接着をどうぞ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6424" y="2273487"/>
            <a:ext cx="7543800" cy="25545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マインドマップ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kumimoji="1" lang="ja-JP" altLang="en-US" sz="3200" dirty="0" smtClean="0"/>
              <a:t>＞１４：１０に前の箱へ提出してください。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接着したら，一休み，それぞれ過ごして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　　１４：２５に席に戻って下さい。</a:t>
            </a:r>
            <a:endParaRPr kumimoji="1" lang="ja-JP" altLang="en-US" sz="3200" dirty="0"/>
          </a:p>
        </p:txBody>
      </p:sp>
      <p:sp>
        <p:nvSpPr>
          <p:cNvPr id="5" name="角丸四角形 4"/>
          <p:cNvSpPr/>
          <p:nvPr/>
        </p:nvSpPr>
        <p:spPr>
          <a:xfrm>
            <a:off x="4315968" y="4727448"/>
            <a:ext cx="4608576" cy="96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後半は中身の制作と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塗装です。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724930" y="140044"/>
            <a:ext cx="4777946" cy="85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中身の制作</a:t>
            </a:r>
            <a:endParaRPr kumimoji="1"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1935892" y="4464908"/>
            <a:ext cx="6977449" cy="1845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5978" y="1145060"/>
            <a:ext cx="66314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・何を作るか決めて（いくつでもよいです，この後アイディアの共有をします）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</a:rPr>
              <a:t>・自分のパソコンで作る</a:t>
            </a:r>
            <a:endParaRPr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・保存は，専用フォルダに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・各自で印刷して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</a:rPr>
              <a:t>・必要なものはラミネート</a:t>
            </a:r>
            <a:endParaRPr lang="en-US" altLang="ja-JP" sz="3200" dirty="0" smtClean="0">
              <a:solidFill>
                <a:schemeClr val="bg1"/>
              </a:solidFill>
            </a:endParaRPr>
          </a:p>
          <a:p>
            <a:endParaRPr kumimoji="1" lang="en-US" altLang="ja-JP" sz="3200" dirty="0">
              <a:solidFill>
                <a:schemeClr val="bg1"/>
              </a:solidFill>
            </a:endParaRPr>
          </a:p>
          <a:p>
            <a:r>
              <a:rPr lang="ja-JP" altLang="en-US" sz="3200" dirty="0">
                <a:solidFill>
                  <a:schemeClr val="bg1"/>
                </a:solidFill>
              </a:rPr>
              <a:t>制作した中身</a:t>
            </a:r>
            <a:r>
              <a:rPr lang="ja-JP" altLang="en-US" sz="3200" dirty="0" smtClean="0">
                <a:solidFill>
                  <a:schemeClr val="bg1"/>
                </a:solidFill>
              </a:rPr>
              <a:t>は，著作物ですが</a:t>
            </a:r>
            <a:endParaRPr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</a:rPr>
              <a:t>今回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はフリーで利用ができるものとして下さい。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24501" y="418281"/>
            <a:ext cx="418840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4000" dirty="0" smtClean="0"/>
              <a:t>アイディアの共有</a:t>
            </a:r>
            <a:endParaRPr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99719" y="1606378"/>
            <a:ext cx="5815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手元の下書きシートに記入して下さい。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r>
              <a:rPr kumimoji="1" lang="ja-JP" altLang="en-US" sz="3600" dirty="0" smtClean="0"/>
              <a:t>その後ワークショップの進行案におつきあい下さい。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r>
              <a:rPr lang="ja-JP" altLang="en-US" sz="3600" dirty="0" smtClean="0"/>
              <a:t>後は各自で作ります。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6085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130"/>
            <a:ext cx="9144000" cy="69041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7734" y="1975335"/>
            <a:ext cx="8319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6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県立中の入試問題に取り上げられたり</a:t>
            </a:r>
            <a:r>
              <a:rPr lang="ja-JP" altLang="en-US" sz="36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研修講座でも取り入れていたりする　「長野県産木材」を使った作品を製作し所有する。</a:t>
            </a:r>
            <a:endParaRPr lang="en-US" altLang="ja-JP" sz="3600" dirty="0" smtClean="0">
              <a:solidFill>
                <a:schemeClr val="bg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昨年度の陶芸作品に続き，「持つ喜びのあるもの」として，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講座や学校で使える価値のあるものを</a:t>
            </a:r>
            <a:r>
              <a:rPr lang="ja-JP" altLang="en-US" sz="3600" dirty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製作</a:t>
            </a:r>
            <a:r>
              <a:rPr lang="ja-JP" altLang="en-US" sz="36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す</a:t>
            </a:r>
            <a:r>
              <a:rPr lang="ja-JP" altLang="en-US" sz="3600" dirty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る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。</a:t>
            </a:r>
            <a:endParaRPr kumimoji="1" lang="ja-JP" altLang="en-US" sz="3600" dirty="0">
              <a:solidFill>
                <a:schemeClr val="bg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62465" y="1280283"/>
            <a:ext cx="11721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テーマ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247135" y="205946"/>
            <a:ext cx="2627870" cy="6837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塗装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4930" y="1013254"/>
            <a:ext cx="7298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機能は二つ　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「美しくする」</a:t>
            </a:r>
            <a:endParaRPr kumimoji="1" lang="en-US" altLang="ja-JP" sz="4000" dirty="0" smtClean="0"/>
          </a:p>
          <a:p>
            <a:r>
              <a:rPr lang="ja-JP" altLang="en-US" sz="4000" dirty="0"/>
              <a:t>　</a:t>
            </a:r>
            <a:r>
              <a:rPr kumimoji="1" lang="ja-JP" altLang="en-US" sz="4000" dirty="0" smtClean="0"/>
              <a:t>「強くする（傷や汚れから守る）」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022" y="3163328"/>
            <a:ext cx="491387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技準を抜けた，金属加工実習室に</a:t>
            </a:r>
            <a:endParaRPr kumimoji="1" lang="en-US" altLang="ja-JP" sz="2400" dirty="0" smtClean="0"/>
          </a:p>
          <a:p>
            <a:r>
              <a:rPr lang="ja-JP" altLang="en-US" sz="2400" dirty="0"/>
              <a:t>いくつか用意してあります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ja-JP" altLang="en-US" sz="2400" dirty="0"/>
              <a:t>お好きな塗装をどうぞ。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832022" y="4596715"/>
            <a:ext cx="4036541" cy="102149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１５：５０に再び席にお着き下さい。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529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39552" y="1052736"/>
            <a:ext cx="8064896" cy="2376264"/>
          </a:xfrm>
          <a:prstGeom prst="rect">
            <a:avLst/>
          </a:prstGeom>
          <a:solidFill>
            <a:srgbClr val="FFC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66"/>
                </a:solidFill>
              </a:rPr>
              <a:t>貴重</a:t>
            </a:r>
            <a:r>
              <a:rPr lang="ja-JP" altLang="en-US" sz="3200" dirty="0">
                <a:solidFill>
                  <a:srgbClr val="000066"/>
                </a:solidFill>
              </a:rPr>
              <a:t>な時間を</a:t>
            </a:r>
            <a:r>
              <a:rPr lang="ja-JP" altLang="en-US" sz="3200" dirty="0" smtClean="0">
                <a:solidFill>
                  <a:srgbClr val="000066"/>
                </a:solidFill>
              </a:rPr>
              <a:t>いただき</a:t>
            </a:r>
            <a:r>
              <a:rPr kumimoji="1" lang="ja-JP" altLang="en-US" sz="3200" dirty="0" smtClean="0">
                <a:solidFill>
                  <a:srgbClr val="000066"/>
                </a:solidFill>
              </a:rPr>
              <a:t>ありがとう</a:t>
            </a:r>
            <a:r>
              <a:rPr kumimoji="1" lang="ja-JP" altLang="en-US" sz="3200" dirty="0">
                <a:solidFill>
                  <a:srgbClr val="000066"/>
                </a:solidFill>
              </a:rPr>
              <a:t>ございました</a:t>
            </a:r>
            <a:r>
              <a:rPr kumimoji="1" lang="ja-JP" altLang="en-US" sz="3200" dirty="0" smtClean="0">
                <a:solidFill>
                  <a:srgbClr val="000066"/>
                </a:solidFill>
              </a:rPr>
              <a:t>。</a:t>
            </a:r>
            <a:endParaRPr kumimoji="1" lang="en-US" altLang="ja-JP" sz="3200" dirty="0" smtClean="0">
              <a:solidFill>
                <a:srgbClr val="000066"/>
              </a:solidFill>
            </a:endParaRPr>
          </a:p>
          <a:p>
            <a:pPr algn="ctr"/>
            <a:r>
              <a:rPr lang="ja-JP" altLang="en-US" sz="3200" dirty="0">
                <a:solidFill>
                  <a:srgbClr val="000066"/>
                </a:solidFill>
              </a:rPr>
              <a:t>今後</a:t>
            </a:r>
            <a:r>
              <a:rPr lang="ja-JP" altLang="en-US" sz="3200" dirty="0" smtClean="0">
                <a:solidFill>
                  <a:srgbClr val="000066"/>
                </a:solidFill>
              </a:rPr>
              <a:t>も、お手伝いできることがありましたら</a:t>
            </a:r>
            <a:endParaRPr lang="en-US" altLang="ja-JP" sz="3200" dirty="0" smtClean="0">
              <a:solidFill>
                <a:srgbClr val="000066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rgbClr val="000066"/>
                </a:solidFill>
              </a:rPr>
              <a:t>お気軽</a:t>
            </a:r>
            <a:r>
              <a:rPr kumimoji="1" lang="ja-JP" altLang="en-US" sz="3200" dirty="0" smtClean="0">
                <a:solidFill>
                  <a:srgbClr val="000066"/>
                </a:solidFill>
              </a:rPr>
              <a:t>に技術室を利用してください。</a:t>
            </a:r>
            <a:endParaRPr kumimoji="1" lang="ja-JP" altLang="en-US" sz="3200" dirty="0">
              <a:solidFill>
                <a:srgbClr val="000066"/>
              </a:solidFill>
            </a:endParaRPr>
          </a:p>
        </p:txBody>
      </p:sp>
      <p:sp>
        <p:nvSpPr>
          <p:cNvPr id="2" name="線吹き出し 1 (枠付き) 1"/>
          <p:cNvSpPr/>
          <p:nvPr/>
        </p:nvSpPr>
        <p:spPr>
          <a:xfrm>
            <a:off x="539552" y="3616448"/>
            <a:ext cx="3438088" cy="1211584"/>
          </a:xfrm>
          <a:prstGeom prst="borderCallout1">
            <a:avLst>
              <a:gd name="adj1" fmla="val 18750"/>
              <a:gd name="adj2" fmla="val 34"/>
              <a:gd name="adj3" fmla="val -15010"/>
              <a:gd name="adj4" fmla="val 1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ワークショップ部分，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ご意見・ご感想など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ありましたら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お伝え下さい。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34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90832" y="1018673"/>
            <a:ext cx="15311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裏テーマ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2477" y="2357215"/>
            <a:ext cx="8319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6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ＩＣＴシンポジウム，センター研究発表会でのＩＣＴ機器をつかったワークショップの流れにつきあって頂き，感想など頂いて参考にする。</a:t>
            </a:r>
            <a:endParaRPr kumimoji="1" lang="ja-JP" altLang="en-US" sz="36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7763" y="2316019"/>
            <a:ext cx="8319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6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ＩＣＴシンポジウム，センター研究発表会でのＩＣＴ機器をつかったワークショップの流れにつきあって頂き，感想など頂いて参考にする。</a:t>
            </a:r>
            <a:endParaRPr kumimoji="1" lang="ja-JP" altLang="en-US" sz="36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57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340514" y="2541354"/>
            <a:ext cx="5692053" cy="1323439"/>
          </a:xfrm>
          <a:prstGeom prst="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4000" b="1" dirty="0" smtClean="0">
                <a:solidFill>
                  <a:schemeClr val="tx1"/>
                </a:solidFill>
              </a:rPr>
              <a:t>「県産材</a:t>
            </a:r>
            <a:r>
              <a:rPr lang="ja-JP" altLang="en-US" sz="4000" b="1" dirty="0">
                <a:solidFill>
                  <a:schemeClr val="tx1"/>
                </a:solidFill>
              </a:rPr>
              <a:t>を</a:t>
            </a:r>
            <a:r>
              <a:rPr lang="ja-JP" altLang="en-US" sz="4000" b="1" dirty="0" smtClean="0">
                <a:solidFill>
                  <a:schemeClr val="tx1"/>
                </a:solidFill>
              </a:rPr>
              <a:t>使った</a:t>
            </a:r>
            <a:endParaRPr lang="en-US" altLang="ja-JP" sz="4000" b="1" dirty="0" smtClean="0">
              <a:solidFill>
                <a:schemeClr val="tx1"/>
              </a:solidFill>
            </a:endParaRPr>
          </a:p>
          <a:p>
            <a:pPr lvl="0"/>
            <a:r>
              <a:rPr lang="ja-JP" altLang="en-US" sz="4000" b="1" dirty="0">
                <a:solidFill>
                  <a:schemeClr val="tx1"/>
                </a:solidFill>
              </a:rPr>
              <a:t>　</a:t>
            </a:r>
            <a:r>
              <a:rPr lang="ja-JP" altLang="en-US" sz="4000" b="1" dirty="0" smtClean="0">
                <a:solidFill>
                  <a:schemeClr val="tx1"/>
                </a:solidFill>
              </a:rPr>
              <a:t>ディスプレイパネル」</a:t>
            </a:r>
            <a:endParaRPr lang="ja-JP" altLang="ja-JP" sz="4000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50964" y="848606"/>
            <a:ext cx="28921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本日作るのは</a:t>
            </a:r>
            <a:endParaRPr lang="ja-JP" altLang="ja-JP" sz="36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40514" y="4471621"/>
            <a:ext cx="5692053" cy="707886"/>
          </a:xfrm>
          <a:prstGeom prst="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4000" b="1" dirty="0" smtClean="0">
                <a:solidFill>
                  <a:schemeClr val="tx1"/>
                </a:solidFill>
              </a:rPr>
              <a:t>「表示する中身」</a:t>
            </a:r>
            <a:endParaRPr lang="ja-JP" altLang="ja-JP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7945" y="188147"/>
            <a:ext cx="25153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 smtClean="0"/>
              <a:t>本日の日程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945" y="982758"/>
            <a:ext cx="8180173" cy="5509200"/>
          </a:xfrm>
          <a:prstGeom prst="rect">
            <a:avLst/>
          </a:prstGeom>
          <a:solidFill>
            <a:schemeClr val="accent6">
              <a:lumMod val="50000"/>
              <a:alpha val="8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１３：００　　はじめの説明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　　　　　　表示</a:t>
            </a:r>
            <a:r>
              <a:rPr lang="ja-JP" altLang="en-US" sz="3200" dirty="0"/>
              <a:t>内容</a:t>
            </a:r>
            <a:r>
              <a:rPr lang="ja-JP" altLang="en-US" sz="3200" dirty="0" smtClean="0"/>
              <a:t>のアイディア検討１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　　　　　　作り方の説明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製作（部品加工～接着まで）</a:t>
            </a:r>
            <a:endParaRPr lang="en-US" altLang="ja-JP" sz="3200" dirty="0"/>
          </a:p>
          <a:p>
            <a:r>
              <a:rPr kumimoji="1" lang="ja-JP" altLang="en-US" sz="3200" dirty="0" smtClean="0"/>
              <a:t>　　　　　　　　～休憩，自分のお仕事など～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１４：１５　　表示内容のアイディア検討２・決定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表示用のプリント制作</a:t>
            </a:r>
            <a:r>
              <a:rPr lang="ja-JP" altLang="en-US" sz="2800" dirty="0" smtClean="0"/>
              <a:t>（部室等・各自）</a:t>
            </a:r>
            <a:endParaRPr lang="en-US" altLang="ja-JP" sz="2800" dirty="0" smtClean="0"/>
          </a:p>
          <a:p>
            <a:r>
              <a:rPr lang="ja-JP" altLang="en-US" sz="3200" dirty="0" smtClean="0"/>
              <a:t>　　　　　　　　　　印刷～ラミネート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１５：００　　塗装の説明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塗装作業</a:t>
            </a:r>
            <a:r>
              <a:rPr kumimoji="1" lang="ja-JP" altLang="en-US" sz="3200" dirty="0" smtClean="0"/>
              <a:t>　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１５：５０　　終わりの会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77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502508" y="584887"/>
            <a:ext cx="5914768" cy="107091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表示内容のアイディア検討１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42983" y="1993557"/>
            <a:ext cx="6120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～マインドマップを使って～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873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4" y="0"/>
            <a:ext cx="9018552" cy="64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2422"/>
            <a:ext cx="8923120" cy="63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48281" y="65903"/>
            <a:ext cx="4300151" cy="247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表示内容のアイディア検討マインドマップ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929448" y="3138617"/>
            <a:ext cx="1037968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</a:rPr>
              <a:t>表示する</a:t>
            </a:r>
            <a:endParaRPr kumimoji="1" lang="en-US" altLang="ja-JP" sz="105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900" dirty="0" smtClean="0">
                <a:solidFill>
                  <a:schemeClr val="bg1">
                    <a:lumMod val="65000"/>
                  </a:schemeClr>
                </a:solidFill>
              </a:rPr>
              <a:t>（拡大して</a:t>
            </a:r>
            <a:endParaRPr lang="en-US" altLang="ja-JP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ja-JP" altLang="en-US" sz="900" dirty="0" smtClean="0">
                <a:solidFill>
                  <a:schemeClr val="bg1">
                    <a:lumMod val="65000"/>
                  </a:schemeClr>
                </a:solidFill>
              </a:rPr>
              <a:t>見せる）</a:t>
            </a:r>
            <a:endParaRPr kumimoji="1" lang="ja-JP" alt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92563" y="6867"/>
            <a:ext cx="262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お名前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6392563" y="313038"/>
            <a:ext cx="2553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</TotalTime>
  <Words>475</Words>
  <Application>Microsoft Office PowerPoint</Application>
  <PresentationFormat>画面に合わせる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33</dc:creator>
  <cp:lastModifiedBy>dai</cp:lastModifiedBy>
  <cp:revision>62</cp:revision>
  <cp:lastPrinted>2014-12-15T02:56:10Z</cp:lastPrinted>
  <dcterms:created xsi:type="dcterms:W3CDTF">2014-10-08T20:09:21Z</dcterms:created>
  <dcterms:modified xsi:type="dcterms:W3CDTF">2015-02-01T08:34:23Z</dcterms:modified>
</cp:coreProperties>
</file>